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5" r:id="rId3"/>
    <p:sldId id="266" r:id="rId4"/>
    <p:sldId id="267" r:id="rId5"/>
    <p:sldId id="268" r:id="rId6"/>
    <p:sldId id="269" r:id="rId7"/>
    <p:sldId id="270" r:id="rId8"/>
    <p:sldId id="257" r:id="rId9"/>
    <p:sldId id="259" r:id="rId10"/>
    <p:sldId id="258" r:id="rId11"/>
    <p:sldId id="260" r:id="rId12"/>
    <p:sldId id="261" r:id="rId13"/>
    <p:sldId id="262" r:id="rId14"/>
    <p:sldId id="263" r:id="rId15"/>
    <p:sldId id="264" r:id="rId16"/>
    <p:sldId id="271" r:id="rId1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8442A1-2276-B1F2-09FE-2210B83450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8EA5B78-DBC6-0309-C97D-0936F47231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66A9C1D-02C4-7659-8907-AB75BBAE5E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D9902-CD4F-4769-B17A-31C546FA4C9F}" type="datetimeFigureOut">
              <a:rPr lang="ko-KR" altLang="en-US" smtClean="0"/>
              <a:t>2023-10-02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9A215C4-07E4-C374-1733-92574BA25D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7D026D5-15DC-BCAC-5B54-BD9A6D07D8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9E783-02E0-46D2-A257-98AE802A30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78765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5CFC4E-7B6E-4997-3294-6E7FAE07F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4D9A80D-57A7-F636-68A3-5ED2FEC780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EC03221-DD25-7949-0EFD-1D00B4DF3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D9902-CD4F-4769-B17A-31C546FA4C9F}" type="datetimeFigureOut">
              <a:rPr lang="ko-KR" altLang="en-US" smtClean="0"/>
              <a:t>2023-10-02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723D335-2B44-D531-6BAD-41D5F42D77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ED7D6C4-57F0-C1A3-A62B-CFC394CF90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9E783-02E0-46D2-A257-98AE802A30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3471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AACE693-898C-E932-E5C4-0F9A6AC260B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602F615-5C80-72FA-18E6-1AF8C7207C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B4D4954-3DED-557A-D65C-B4DA6EA345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D9902-CD4F-4769-B17A-31C546FA4C9F}" type="datetimeFigureOut">
              <a:rPr lang="ko-KR" altLang="en-US" smtClean="0"/>
              <a:t>2023-10-02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7AF180D-0FAB-4696-15FE-6CB137BA3E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E20DD8E-C343-34A3-0622-FD7E6D197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9E783-02E0-46D2-A257-98AE802A30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84456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F3928C-8CBC-80F8-C169-6AA6269C30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E03B9EC-39C7-5F38-53AD-2F26B66781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C38FE3A-B7EC-D062-14D5-A6934DAB5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D9902-CD4F-4769-B17A-31C546FA4C9F}" type="datetimeFigureOut">
              <a:rPr lang="ko-KR" altLang="en-US" smtClean="0"/>
              <a:t>2023-10-02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1C2D5F5-7074-B403-DCA7-8F48E78BCB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21FB8D6-C6B5-0CF4-764A-C48EA300D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9E783-02E0-46D2-A257-98AE802A30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59478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75E475-5734-DD55-F516-B04E44D372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73C4CD3-BF67-D9D3-71E1-577D609ABA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105552F-D008-2C15-1A10-0BDE8BC37D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D9902-CD4F-4769-B17A-31C546FA4C9F}" type="datetimeFigureOut">
              <a:rPr lang="ko-KR" altLang="en-US" smtClean="0"/>
              <a:t>2023-10-02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C57D4F5-B7FF-23B9-E93E-5A134160E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62AC90B-9EE9-BE2B-8EC9-B815BD31F2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9E783-02E0-46D2-A257-98AE802A30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46588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F59E9E-DE66-742D-6A37-BF442014A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7ABA187-EBE4-FF15-6CDE-2E8D4412C1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54AC0C0-41C1-1B40-8E36-16D2E58915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2CC893E-E326-ED8E-2B69-A28C420C3C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D9902-CD4F-4769-B17A-31C546FA4C9F}" type="datetimeFigureOut">
              <a:rPr lang="ko-KR" altLang="en-US" smtClean="0"/>
              <a:t>2023-10-02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F5DA386-496F-40E7-D4F7-B56B8F5A77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F1E8960-2869-B67E-C107-EC20EFA882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9E783-02E0-46D2-A257-98AE802A30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93422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8B9A46-F224-E1B8-FB94-7E1F16DE5E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4E5E13E-0CCA-9F36-83CD-09EEF0CCDC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E3C2779-3AFA-5F38-D1B0-FD7FCFED55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B3C1F8E-6712-A67D-E045-2162035C779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CC0A686-4D08-4130-197F-6599AD8B499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26158C1-6898-3EEC-74B2-CA4D8F1A14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D9902-CD4F-4769-B17A-31C546FA4C9F}" type="datetimeFigureOut">
              <a:rPr lang="ko-KR" altLang="en-US" smtClean="0"/>
              <a:t>2023-10-02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E8B8AF8-F0FC-AFB4-AAB9-C6AB4F3AD5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EED6BB5-98C3-1E04-DB9D-306C777B6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9E783-02E0-46D2-A257-98AE802A30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61085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660760-E127-B137-2E7D-71A0F797D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754E848-8AE2-8FA2-B4AB-11A35321F9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D9902-CD4F-4769-B17A-31C546FA4C9F}" type="datetimeFigureOut">
              <a:rPr lang="ko-KR" altLang="en-US" smtClean="0"/>
              <a:t>2023-10-02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5C55E91-D766-9997-49FD-90D72A5AE2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8B304AE-D9E3-F8FE-2DEA-317BB4C25B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9E783-02E0-46D2-A257-98AE802A30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88957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54BD86B-30DB-F162-4EB8-C5005AFAEC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D9902-CD4F-4769-B17A-31C546FA4C9F}" type="datetimeFigureOut">
              <a:rPr lang="ko-KR" altLang="en-US" smtClean="0"/>
              <a:t>2023-10-02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EE01DB1-3ABB-02D2-7DDA-E5C95CA0A9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F65F244-AF9B-ECFA-C576-1737DAF07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9E783-02E0-46D2-A257-98AE802A30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1997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699F88-1507-C027-11AB-E4055265CE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F823107-9C47-FCF9-F07A-D80C86B01A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45FB9B0-8BD5-694A-BDF2-2AC75BFEDB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3036CEA-EB58-E2B4-A2D0-FA6FAB5B7F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D9902-CD4F-4769-B17A-31C546FA4C9F}" type="datetimeFigureOut">
              <a:rPr lang="ko-KR" altLang="en-US" smtClean="0"/>
              <a:t>2023-10-02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53D2EB2-0698-66B6-9081-12896BA0E1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EC94464-006B-7584-6868-FAC272F902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9E783-02E0-46D2-A257-98AE802A30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22288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2095CF-8768-1E57-FC9D-5ADD50896A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117C75E-4577-9EBB-0D8E-201F2E9C470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3BE94BD-04E2-71B2-68A2-8976085883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DB83ABF-8294-CA2C-DDCB-78A5173BD1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D9902-CD4F-4769-B17A-31C546FA4C9F}" type="datetimeFigureOut">
              <a:rPr lang="ko-KR" altLang="en-US" smtClean="0"/>
              <a:t>2023-10-02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5BFF526-04A5-B168-45CF-B2C21C17E2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47B1C84-0F31-72CD-365D-BAA5F74453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9E783-02E0-46D2-A257-98AE802A30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51002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69D6614-4352-DEE4-ABB1-AE4A10E1E6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7E31D35-8C0A-EF88-227B-0B088D382B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EF7FA4F-D996-41B2-F17B-31B3CC977B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0D9902-CD4F-4769-B17A-31C546FA4C9F}" type="datetimeFigureOut">
              <a:rPr lang="ko-KR" altLang="en-US" smtClean="0"/>
              <a:t>2023-10-02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D9D59B0-F3EB-2E5C-88B1-75399D1621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9599773-B4C3-8680-B496-12330FCC66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19E783-02E0-46D2-A257-98AE802A30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48438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U-Net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200D7A-9DAE-5D8E-823F-AEB86F98FC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59192"/>
            <a:ext cx="9144000" cy="2387600"/>
          </a:xfrm>
        </p:spPr>
        <p:txBody>
          <a:bodyPr/>
          <a:lstStyle/>
          <a:p>
            <a:r>
              <a:rPr lang="en-US" altLang="ko-KR" dirty="0"/>
              <a:t>Stable Diffusion Model</a:t>
            </a:r>
            <a:br>
              <a:rPr lang="en-US" altLang="ko-KR" dirty="0"/>
            </a:br>
            <a:r>
              <a:rPr lang="ko-KR" altLang="en-US" dirty="0"/>
              <a:t>유진호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114888D-DE05-924B-3C02-521F87BEDF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74377" y="4411569"/>
            <a:ext cx="9144000" cy="1655762"/>
          </a:xfrm>
        </p:spPr>
        <p:txBody>
          <a:bodyPr/>
          <a:lstStyle/>
          <a:p>
            <a:r>
              <a:rPr lang="en-US" altLang="ko-KR" dirty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59098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FE8A61-94F5-494B-60F5-12B67BBB6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4000" dirty="0"/>
              <a:t>이번에는 사람과 함께 출력시켜 보았습니다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0F637B76-2D09-A36D-C691-4463FA03E9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6441" y="1469607"/>
            <a:ext cx="3532772" cy="3525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21CF3376-4D60-6BD8-654A-854641DAB3B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8265" y="1469607"/>
            <a:ext cx="3595469" cy="3525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F5B16B9-6B48-71A5-EF8F-E4A08602FB73}"/>
              </a:ext>
            </a:extLst>
          </p:cNvPr>
          <p:cNvSpPr txBox="1"/>
          <p:nvPr/>
        </p:nvSpPr>
        <p:spPr>
          <a:xfrm>
            <a:off x="561474" y="1862603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.</a:t>
            </a:r>
            <a:r>
              <a:rPr lang="ko-KR" alt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D58759-B389-959F-244D-8FDD8565191C}"/>
              </a:ext>
            </a:extLst>
          </p:cNvPr>
          <p:cNvSpPr txBox="1"/>
          <p:nvPr/>
        </p:nvSpPr>
        <p:spPr>
          <a:xfrm>
            <a:off x="611959" y="5220864"/>
            <a:ext cx="1043822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dirty="0"/>
              <a:t>사람 같은 경우는 데이터가 많아 이미지가 잘 나오는 편이지만 아무래도 손이나 눈 같은 부분이 이상하게 출력되는 경향이 있다</a:t>
            </a:r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6041B5A3-AA59-E5C2-B3D7-B3AA0F87DC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444" y="1481407"/>
            <a:ext cx="3595468" cy="3567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19750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EC969B-E2DA-75F9-23C7-9D5987C51F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352" y="221689"/>
            <a:ext cx="10515600" cy="1325563"/>
          </a:xfrm>
        </p:spPr>
        <p:txBody>
          <a:bodyPr/>
          <a:lstStyle/>
          <a:p>
            <a:r>
              <a:rPr lang="ko-KR" altLang="en-US" dirty="0" err="1"/>
              <a:t>고양이와도</a:t>
            </a:r>
            <a:r>
              <a:rPr lang="ko-KR" altLang="en-US" dirty="0"/>
              <a:t> 출력시켜보았다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FA36F77E-B871-CF26-13C9-D0A7AB3748E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0889" y="2230229"/>
            <a:ext cx="4231982" cy="4299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01D912C0-24E4-AC09-D172-B4FFFE4601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020" y="2230229"/>
            <a:ext cx="4231982" cy="4231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CCAEF68-31B5-CF0D-EB59-E57D40D522FA}"/>
              </a:ext>
            </a:extLst>
          </p:cNvPr>
          <p:cNvSpPr txBox="1"/>
          <p:nvPr/>
        </p:nvSpPr>
        <p:spPr>
          <a:xfrm>
            <a:off x="878541" y="1828800"/>
            <a:ext cx="5984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고양이도 데이터가 많아 이미지가 잘 출력되는 모습이다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020937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DE2E50-5209-4687-29D9-4CD0D760A5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348" y="266513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하지만 고양이와 출력 시켰을 때 고양이가 기타치는 사람과 합쳐져 이상한 이미지가 되기도 했습니다</a:t>
            </a:r>
            <a:r>
              <a:rPr lang="en-US" altLang="ko-KR" sz="2400" dirty="0"/>
              <a:t>.</a:t>
            </a:r>
            <a:endParaRPr lang="ko-KR" altLang="en-US" sz="2400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0B1E6F93-233B-65FF-6D4B-FFB336A6B5F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749" y="1973171"/>
            <a:ext cx="2610853" cy="2548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E97E8C5F-4249-646F-B15A-9A832492C9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1253" y="1979433"/>
            <a:ext cx="2712895" cy="2542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10">
            <a:extLst>
              <a:ext uri="{FF2B5EF4-FFF2-40B4-BE49-F238E27FC236}">
                <a16:creationId xmlns:a16="http://schemas.microsoft.com/office/drawing/2014/main" id="{217959B0-4784-7AE5-D899-382134B73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0799" y="2031644"/>
            <a:ext cx="2634948" cy="2542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4">
            <a:extLst>
              <a:ext uri="{FF2B5EF4-FFF2-40B4-BE49-F238E27FC236}">
                <a16:creationId xmlns:a16="http://schemas.microsoft.com/office/drawing/2014/main" id="{939A61E1-D1AB-3458-4355-B1A2CBB413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0345" y="2031645"/>
            <a:ext cx="2746947" cy="2542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67746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1AA0F1-0486-BCAF-3D17-A96A8C48A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800" dirty="0"/>
              <a:t>특정 장소에 있게 출력하여 보기도 했는데 이불의 </a:t>
            </a:r>
            <a:r>
              <a:rPr lang="ko-KR" altLang="en-US" sz="2800" dirty="0" err="1"/>
              <a:t>주름등의</a:t>
            </a:r>
            <a:r>
              <a:rPr lang="ko-KR" altLang="en-US" sz="2800" dirty="0"/>
              <a:t> 세세한 부분도 잘 출력이 되었습니다</a:t>
            </a:r>
            <a:r>
              <a:rPr lang="en-US" altLang="ko-KR" sz="2800" dirty="0"/>
              <a:t>.</a:t>
            </a:r>
            <a:endParaRPr lang="ko-KR" altLang="en-US" sz="2800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40A86067-FD37-9485-177D-6595A822AAA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90688"/>
            <a:ext cx="4386358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E110FFF8-5965-058A-49E7-DDB50B464F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602174"/>
            <a:ext cx="4592633" cy="4451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74543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29BB06-7374-65D0-FF1C-4E9AAEBF1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추가로 사람도 출력해 보았다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A977BE-F7A6-1BAF-B5B9-AEE5F5DFC5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520825"/>
            <a:ext cx="10515600" cy="4351338"/>
          </a:xfrm>
        </p:spPr>
        <p:txBody>
          <a:bodyPr/>
          <a:lstStyle/>
          <a:p>
            <a:r>
              <a:rPr lang="ko-KR" altLang="en-US" dirty="0" err="1"/>
              <a:t>원본이미지</a:t>
            </a:r>
            <a:endParaRPr lang="ko-KR" altLang="en-US" dirty="0"/>
          </a:p>
        </p:txBody>
      </p:sp>
      <p:pic>
        <p:nvPicPr>
          <p:cNvPr id="7170" name="Picture 2" descr="마스다 준이치 - 위키백과, 우리 모두의 백과사전">
            <a:extLst>
              <a:ext uri="{FF2B5EF4-FFF2-40B4-BE49-F238E27FC236}">
                <a16:creationId xmlns:a16="http://schemas.microsoft.com/office/drawing/2014/main" id="{9C536FD0-D084-5FA9-698F-B6BB00BC79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399" y="2154071"/>
            <a:ext cx="2478181" cy="3291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마스다 준이치 | 포켓몬 위키 | Fandom">
            <a:extLst>
              <a:ext uri="{FF2B5EF4-FFF2-40B4-BE49-F238E27FC236}">
                <a16:creationId xmlns:a16="http://schemas.microsoft.com/office/drawing/2014/main" id="{1EBE5D54-CDAA-E622-0A89-AE582085E0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1580" y="2154072"/>
            <a:ext cx="2238725" cy="3291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콘텐츠 연대기 II] 위기의 '포켓몬' 살린 두 구원투수들 – 포켓몬스터의 탄생 (6) - 오피니언뉴스">
            <a:extLst>
              <a:ext uri="{FF2B5EF4-FFF2-40B4-BE49-F238E27FC236}">
                <a16:creationId xmlns:a16="http://schemas.microsoft.com/office/drawing/2014/main" id="{B3231E43-3C3C-1230-FE4C-4E799883C7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0305" y="2239116"/>
            <a:ext cx="4690692" cy="3121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34777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5A4DC7-32BE-B089-F7E4-22AFC1B81E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출력된 </a:t>
            </a:r>
            <a:r>
              <a:rPr lang="ko-KR" altLang="en-US" dirty="0" err="1"/>
              <a:t>사람이미지</a:t>
            </a:r>
            <a:endParaRPr lang="ko-KR" altLang="en-US" dirty="0"/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C1D80304-C375-68E1-9649-F1B94F568C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52519"/>
            <a:ext cx="10515600" cy="4351338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생각보다 원본 이미지와 비슷한 사람의 이미지가 나왔다</a:t>
            </a:r>
            <a:r>
              <a:rPr lang="en-US" altLang="ko-KR" sz="2400" dirty="0"/>
              <a:t>. </a:t>
            </a:r>
            <a:r>
              <a:rPr lang="ko-KR" altLang="en-US" sz="2400" dirty="0"/>
              <a:t>사람은 기타보다 학습데이터가 적은데도 결과가 좋게 나옴을 알 수 있었다</a:t>
            </a:r>
            <a:r>
              <a:rPr lang="en-US" altLang="ko-KR" sz="2400" dirty="0"/>
              <a:t>.</a:t>
            </a:r>
            <a:endParaRPr lang="ko-KR" altLang="en-US" sz="2400" dirty="0"/>
          </a:p>
        </p:txBody>
      </p:sp>
      <p:pic>
        <p:nvPicPr>
          <p:cNvPr id="8" name="내용 개체 틀 4">
            <a:extLst>
              <a:ext uri="{FF2B5EF4-FFF2-40B4-BE49-F238E27FC236}">
                <a16:creationId xmlns:a16="http://schemas.microsoft.com/office/drawing/2014/main" id="{664D5D8F-5E5A-6A88-6581-94D6E8E906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012" y="2930882"/>
            <a:ext cx="10515600" cy="2732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1806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254F52-0E1A-2A04-4D93-4B6B652C5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                       </a:t>
            </a:r>
            <a:r>
              <a:rPr lang="ko-KR" altLang="en-US" dirty="0"/>
              <a:t>끝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B168774-CE0C-4DC9-3F29-C934801E74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300318" y="2937247"/>
            <a:ext cx="11819964" cy="4351338"/>
          </a:xfrm>
        </p:spPr>
        <p:txBody>
          <a:bodyPr>
            <a:normAutofit/>
          </a:bodyPr>
          <a:lstStyle/>
          <a:p>
            <a:pPr marL="1371600" lvl="3" indent="0">
              <a:buNone/>
            </a:pPr>
            <a:r>
              <a:rPr lang="ko-KR" altLang="en-US" sz="4800" dirty="0"/>
              <a:t>저의 발표를 </a:t>
            </a:r>
            <a:r>
              <a:rPr lang="ko-KR" altLang="en-US" sz="4800" dirty="0" err="1"/>
              <a:t>들어주셔서</a:t>
            </a:r>
            <a:r>
              <a:rPr lang="ko-KR" altLang="en-US" sz="4800" dirty="0"/>
              <a:t> 감사합니다</a:t>
            </a:r>
            <a:r>
              <a:rPr lang="en-US" altLang="ko-KR" sz="4800" dirty="0"/>
              <a:t>.</a:t>
            </a:r>
            <a:endParaRPr lang="ko-KR" altLang="en-US" sz="4800" dirty="0"/>
          </a:p>
        </p:txBody>
      </p:sp>
    </p:spTree>
    <p:extLst>
      <p:ext uri="{BB962C8B-B14F-4D97-AF65-F5344CB8AC3E}">
        <p14:creationId xmlns:p14="http://schemas.microsoft.com/office/powerpoint/2010/main" val="15735828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4CD638-599F-DC4C-A595-2D12F235BF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Stable Diffusion Model</a:t>
            </a:r>
            <a:r>
              <a:rPr lang="ko-KR" altLang="en-US" dirty="0"/>
              <a:t>이란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FB4F42-51D0-3579-1862-C462E8DB41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Stable Diffusion Model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은 </a:t>
            </a:r>
            <a:r>
              <a:rPr lang="ko-KR" altLang="en-US" b="0" i="0" dirty="0">
                <a:solidFill>
                  <a:srgbClr val="040C28"/>
                </a:solidFill>
                <a:effectLst/>
                <a:latin typeface="Google Sans"/>
              </a:rPr>
              <a:t>고유한 실사 이미지를 생성하는 </a:t>
            </a:r>
            <a:endParaRPr lang="en-US" altLang="ko-KR" b="0" i="0" dirty="0">
              <a:solidFill>
                <a:srgbClr val="040C28"/>
              </a:solidFill>
              <a:effectLst/>
              <a:latin typeface="Google Sans"/>
            </a:endParaRPr>
          </a:p>
          <a:p>
            <a:pPr marL="0" indent="0">
              <a:buNone/>
            </a:pPr>
            <a:r>
              <a:rPr lang="ko-KR" altLang="en-US" b="0" i="0" dirty="0">
                <a:solidFill>
                  <a:srgbClr val="FF0000"/>
                </a:solidFill>
                <a:effectLst/>
                <a:latin typeface="Google Sans"/>
              </a:rPr>
              <a:t>생성형 인공 지능 모델</a:t>
            </a:r>
            <a:r>
              <a:rPr lang="ko-KR" altLang="en-US" b="0" i="0" dirty="0">
                <a:solidFill>
                  <a:srgbClr val="202124"/>
                </a:solidFill>
                <a:effectLst/>
                <a:latin typeface="Google Sans"/>
              </a:rPr>
              <a:t>입니다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pPr marL="0" indent="0">
              <a:buNone/>
            </a:pPr>
            <a:endParaRPr lang="en-US" altLang="ko-KR" dirty="0">
              <a:solidFill>
                <a:srgbClr val="374151"/>
              </a:solidFill>
              <a:latin typeface="Söhne"/>
            </a:endParaRPr>
          </a:p>
          <a:p>
            <a:pPr marL="0" indent="0">
              <a:buNone/>
            </a:pPr>
            <a:r>
              <a:rPr lang="ko-KR" altLang="en-US" sz="2000" dirty="0">
                <a:solidFill>
                  <a:srgbClr val="374151"/>
                </a:solidFill>
                <a:latin typeface="Söhne"/>
              </a:rPr>
              <a:t>●</a:t>
            </a:r>
            <a:r>
              <a:rPr lang="ko-KR" altLang="en-US" sz="2000" b="0" i="0" dirty="0">
                <a:solidFill>
                  <a:srgbClr val="374151"/>
                </a:solidFill>
                <a:effectLst/>
                <a:latin typeface="Söhne"/>
              </a:rPr>
              <a:t> 생성형 인공지능 모델</a:t>
            </a:r>
            <a:r>
              <a:rPr lang="en-US" altLang="ko-KR" sz="2000" b="0" i="0" dirty="0">
                <a:solidFill>
                  <a:srgbClr val="374151"/>
                </a:solidFill>
                <a:effectLst/>
                <a:latin typeface="Söhne"/>
              </a:rPr>
              <a:t>: </a:t>
            </a:r>
          </a:p>
          <a:p>
            <a:pPr marL="0" indent="0">
              <a:buNone/>
            </a:pPr>
            <a:r>
              <a:rPr lang="ko-KR" altLang="en-US" sz="2400" b="0" i="0" dirty="0">
                <a:solidFill>
                  <a:srgbClr val="374151"/>
                </a:solidFill>
                <a:effectLst/>
                <a:latin typeface="Söhne"/>
              </a:rPr>
              <a:t>주어진 입력 데이터를 기반으로 새로운 데이터를 생성하는 인공지능 알고리즘입니다</a:t>
            </a:r>
            <a:r>
              <a:rPr lang="en-US" altLang="ko-KR" sz="2400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sz="2400" b="0" i="0" dirty="0">
                <a:solidFill>
                  <a:srgbClr val="374151"/>
                </a:solidFill>
                <a:effectLst/>
                <a:latin typeface="Söhne"/>
              </a:rPr>
              <a:t>이러한 모델은 데이터의 패턴과 특징을 학습하고</a:t>
            </a:r>
            <a:r>
              <a:rPr lang="en-US" altLang="ko-KR" sz="2400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sz="2400" b="0" i="0" dirty="0">
                <a:solidFill>
                  <a:srgbClr val="374151"/>
                </a:solidFill>
                <a:effectLst/>
                <a:latin typeface="Söhne"/>
              </a:rPr>
              <a:t>그 정보를 활용하여 새로운 데이터를 생성하거나 변환할 수 있습니다</a:t>
            </a:r>
            <a:r>
              <a:rPr lang="en-US" altLang="ko-KR" sz="2400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sz="2400" b="0" i="0" dirty="0">
                <a:solidFill>
                  <a:srgbClr val="374151"/>
                </a:solidFill>
                <a:effectLst/>
                <a:latin typeface="Söhne"/>
              </a:rPr>
              <a:t>또한</a:t>
            </a:r>
            <a:r>
              <a:rPr lang="en-US" altLang="ko-KR" sz="2400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ko-KR" altLang="en-US" sz="2400" b="0" i="0" dirty="0">
                <a:solidFill>
                  <a:srgbClr val="374151"/>
                </a:solidFill>
                <a:effectLst/>
                <a:latin typeface="Söhne"/>
              </a:rPr>
              <a:t>다양한 방식으로 사용할 수 있다는 점에서 활용도가 높습니다</a:t>
            </a:r>
            <a:r>
              <a:rPr lang="en-US" altLang="ko-KR" sz="2400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pPr marL="0" indent="0">
              <a:buNone/>
            </a:pPr>
            <a:endParaRPr lang="en-US" altLang="ko-KR" sz="2400" dirty="0">
              <a:solidFill>
                <a:srgbClr val="374151"/>
              </a:solidFill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17295359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418A2D-C5D8-DAF9-06C2-B96D136FA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ko-KR" dirty="0"/>
              <a:t>Stable Diffusion</a:t>
            </a:r>
            <a:endParaRPr lang="ko-KR" altLang="en-US" b="1" i="0" dirty="0">
              <a:solidFill>
                <a:srgbClr val="242424"/>
              </a:solidFill>
              <a:effectLst/>
              <a:latin typeface="sohne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CE23A0D-48B0-51AD-4877-41F4BA8A81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3426" y="1825624"/>
            <a:ext cx="10515600" cy="4351338"/>
          </a:xfrm>
        </p:spPr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7EBACB-C565-8641-E9FF-791CAFE01153}"/>
              </a:ext>
            </a:extLst>
          </p:cNvPr>
          <p:cNvSpPr txBox="1"/>
          <p:nvPr/>
        </p:nvSpPr>
        <p:spPr>
          <a:xfrm>
            <a:off x="701354" y="1640958"/>
            <a:ext cx="11574002" cy="1692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600" dirty="0"/>
              <a:t>Stable Diffusion</a:t>
            </a:r>
            <a:r>
              <a:rPr lang="ko-KR" altLang="en-US" sz="2600" dirty="0"/>
              <a:t>은 역방향 확산</a:t>
            </a:r>
            <a:r>
              <a:rPr lang="en-US" altLang="ko-KR" sz="2600" dirty="0"/>
              <a:t>,</a:t>
            </a:r>
            <a:r>
              <a:rPr lang="ko-KR" altLang="en-US" sz="2600" dirty="0"/>
              <a:t>순방향 확산을 사용하는데</a:t>
            </a:r>
            <a:endParaRPr lang="en-US" altLang="ko-KR" sz="2600" dirty="0"/>
          </a:p>
          <a:p>
            <a:r>
              <a:rPr lang="ko-KR" altLang="en-US" sz="2600" dirty="0"/>
              <a:t>설명하자면 순방향확산은 이미지에 잡음을 추가해 점차 흐리게 만들어</a:t>
            </a:r>
            <a:endParaRPr lang="en-US" altLang="ko-KR" sz="2600" dirty="0"/>
          </a:p>
          <a:p>
            <a:r>
              <a:rPr lang="ko-KR" altLang="en-US" sz="2600" dirty="0"/>
              <a:t>결국 아무 특징이 없는 이미지로 만들고 </a:t>
            </a:r>
            <a:endParaRPr lang="en-US" altLang="ko-KR" sz="2600" dirty="0"/>
          </a:p>
          <a:p>
            <a:r>
              <a:rPr lang="ko-KR" altLang="en-US" sz="2600" dirty="0"/>
              <a:t>역방향 확산은 특징이 없는 이미지에서 다시 특징이 있는 이미지로 바꿉니다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9F213DD-89C2-D42D-BA4D-49F53D3C8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422111"/>
            <a:ext cx="4890331" cy="2306227"/>
          </a:xfrm>
          <a:prstGeom prst="rect">
            <a:avLst/>
          </a:prstGeom>
        </p:spPr>
      </p:pic>
      <p:pic>
        <p:nvPicPr>
          <p:cNvPr id="1036" name="Picture 12" descr="Stable Diffusion - 역방향 확산은 잡음에서 이미지를 복구하는 과정">
            <a:extLst>
              <a:ext uri="{FF2B5EF4-FFF2-40B4-BE49-F238E27FC236}">
                <a16:creationId xmlns:a16="http://schemas.microsoft.com/office/drawing/2014/main" id="{597CAA08-EABC-5A6F-70B1-16C0483FE7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1226" y="3422111"/>
            <a:ext cx="5431436" cy="2295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960C4B9-0022-A0BB-244B-4DF4A1C04B26}"/>
              </a:ext>
            </a:extLst>
          </p:cNvPr>
          <p:cNvSpPr txBox="1"/>
          <p:nvPr/>
        </p:nvSpPr>
        <p:spPr>
          <a:xfrm>
            <a:off x="2173573" y="5896012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순방향 확산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B9EE1EB-A5D1-13AD-965D-6D1E9EDB5341}"/>
              </a:ext>
            </a:extLst>
          </p:cNvPr>
          <p:cNvSpPr txBox="1"/>
          <p:nvPr/>
        </p:nvSpPr>
        <p:spPr>
          <a:xfrm>
            <a:off x="7420130" y="5896012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역방향 확산</a:t>
            </a:r>
          </a:p>
        </p:txBody>
      </p:sp>
    </p:spTree>
    <p:extLst>
      <p:ext uri="{BB962C8B-B14F-4D97-AF65-F5344CB8AC3E}">
        <p14:creationId xmlns:p14="http://schemas.microsoft.com/office/powerpoint/2010/main" val="14235665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794855-2D09-66CE-E721-01C234317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학습방법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72FA707-2329-AED5-F2F0-3C3015AE32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000" b="0" i="0" dirty="0">
                <a:solidFill>
                  <a:srgbClr val="333333"/>
                </a:solidFill>
                <a:effectLst/>
                <a:latin typeface="Noto Sans KR"/>
              </a:rPr>
              <a:t> 역방향확산을 하기 위해서는 이미지에 얼마나 많은 잡음이 들어있는지 알아야 하는데</a:t>
            </a:r>
            <a:r>
              <a:rPr lang="en-US" altLang="ko-KR" sz="2000" b="0" i="0" dirty="0">
                <a:solidFill>
                  <a:srgbClr val="333333"/>
                </a:solidFill>
                <a:effectLst/>
                <a:latin typeface="Noto Sans KR"/>
              </a:rPr>
              <a:t>       </a:t>
            </a:r>
            <a:r>
              <a:rPr lang="ko-KR" altLang="en-US" sz="2000" b="0" i="0" dirty="0">
                <a:solidFill>
                  <a:srgbClr val="333333"/>
                </a:solidFill>
                <a:effectLst/>
                <a:latin typeface="Noto Sans KR"/>
              </a:rPr>
              <a:t>신경망</a:t>
            </a:r>
            <a:r>
              <a:rPr lang="en-US" altLang="ko-KR" sz="2000" b="0" i="0" dirty="0">
                <a:solidFill>
                  <a:srgbClr val="333333"/>
                </a:solidFill>
                <a:effectLst/>
                <a:latin typeface="Noto Sans KR"/>
              </a:rPr>
              <a:t>(NEURAL NETWORK) </a:t>
            </a:r>
            <a:r>
              <a:rPr lang="ko-KR" altLang="en-US" sz="2000" b="0" i="0" dirty="0">
                <a:solidFill>
                  <a:srgbClr val="333333"/>
                </a:solidFill>
                <a:effectLst/>
                <a:latin typeface="Noto Sans KR"/>
              </a:rPr>
              <a:t>모델에게 추가된 잡음을 예측하도록 </a:t>
            </a:r>
            <a:r>
              <a:rPr lang="ko-KR" altLang="en-US" sz="2000" b="0" i="0" dirty="0" err="1">
                <a:solidFill>
                  <a:srgbClr val="333333"/>
                </a:solidFill>
                <a:effectLst/>
                <a:latin typeface="Noto Sans KR"/>
              </a:rPr>
              <a:t>학습시켜햐</a:t>
            </a:r>
            <a:r>
              <a:rPr lang="ko-KR" altLang="en-US" sz="2000" b="0" i="0" dirty="0">
                <a:solidFill>
                  <a:srgbClr val="333333"/>
                </a:solidFill>
                <a:effectLst/>
                <a:latin typeface="Noto Sans KR"/>
              </a:rPr>
              <a:t> 합니다</a:t>
            </a:r>
            <a:r>
              <a:rPr lang="en-US" altLang="ko-KR" sz="2000" b="0" i="0" dirty="0">
                <a:solidFill>
                  <a:srgbClr val="333333"/>
                </a:solidFill>
                <a:effectLst/>
                <a:latin typeface="Noto Sans KR"/>
              </a:rPr>
              <a:t>.   </a:t>
            </a:r>
            <a:r>
              <a:rPr lang="ko-KR" altLang="en-US" sz="2000" b="0" i="0" dirty="0">
                <a:solidFill>
                  <a:srgbClr val="333333"/>
                </a:solidFill>
                <a:effectLst/>
                <a:latin typeface="Noto Sans KR"/>
              </a:rPr>
              <a:t>이것을 </a:t>
            </a:r>
            <a:r>
              <a:rPr lang="en-US" altLang="ko-KR" sz="2000" dirty="0"/>
              <a:t>Stable Diffusion </a:t>
            </a:r>
            <a:r>
              <a:rPr lang="ko-KR" altLang="en-US" sz="2000" b="0" i="0" dirty="0">
                <a:solidFill>
                  <a:srgbClr val="333333"/>
                </a:solidFill>
                <a:effectLst/>
                <a:latin typeface="Noto Sans KR"/>
              </a:rPr>
              <a:t>에서는 잡음 </a:t>
            </a:r>
            <a:r>
              <a:rPr lang="ko-KR" altLang="en-US" sz="2000" b="0" i="0" dirty="0" err="1">
                <a:solidFill>
                  <a:srgbClr val="333333"/>
                </a:solidFill>
                <a:effectLst/>
                <a:latin typeface="Noto Sans KR"/>
              </a:rPr>
              <a:t>예측기</a:t>
            </a:r>
            <a:r>
              <a:rPr lang="en-US" altLang="ko-KR" sz="2000" b="0" i="0" dirty="0">
                <a:solidFill>
                  <a:srgbClr val="333333"/>
                </a:solidFill>
                <a:effectLst/>
                <a:latin typeface="Noto Sans KR"/>
              </a:rPr>
              <a:t>(noise predictor)</a:t>
            </a:r>
            <a:r>
              <a:rPr lang="ko-KR" altLang="en-US" sz="2000" b="0" i="0" dirty="0">
                <a:solidFill>
                  <a:srgbClr val="333333"/>
                </a:solidFill>
                <a:effectLst/>
                <a:latin typeface="Noto Sans KR"/>
              </a:rPr>
              <a:t>라고 하며</a:t>
            </a:r>
            <a:r>
              <a:rPr lang="en-US" altLang="ko-KR" sz="2000" b="0" i="0" dirty="0">
                <a:solidFill>
                  <a:srgbClr val="333333"/>
                </a:solidFill>
                <a:effectLst/>
                <a:latin typeface="Noto Sans KR"/>
              </a:rPr>
              <a:t>,  </a:t>
            </a:r>
            <a:r>
              <a:rPr lang="en-US" altLang="ko-KR" sz="2000" b="0" i="0" dirty="0">
                <a:solidFill>
                  <a:srgbClr val="3D62CE"/>
                </a:solidFill>
                <a:effectLst/>
                <a:latin typeface="Noto Sans KR"/>
                <a:hlinkClick r:id="rId2" tooltip="U-Net 위키"/>
              </a:rPr>
              <a:t>U-Net</a:t>
            </a:r>
            <a:r>
              <a:rPr lang="ko-KR" altLang="en-US" sz="2000" b="0" i="0" dirty="0">
                <a:solidFill>
                  <a:srgbClr val="333333"/>
                </a:solidFill>
                <a:effectLst/>
                <a:latin typeface="Noto Sans KR"/>
              </a:rPr>
              <a:t> 모델을 사용합니다</a:t>
            </a:r>
            <a:r>
              <a:rPr lang="en-US" altLang="ko-KR" sz="2000" b="0" i="0" dirty="0">
                <a:solidFill>
                  <a:srgbClr val="333333"/>
                </a:solidFill>
                <a:effectLst/>
                <a:latin typeface="Noto Sans KR"/>
              </a:rPr>
              <a:t>.</a:t>
            </a:r>
          </a:p>
          <a:p>
            <a:r>
              <a:rPr lang="ko-KR" altLang="en-US" b="1" dirty="0">
                <a:solidFill>
                  <a:srgbClr val="333333"/>
                </a:solidFill>
                <a:latin typeface="Noto Sans KR"/>
              </a:rPr>
              <a:t>학습방법</a:t>
            </a:r>
            <a:endParaRPr lang="en-US" altLang="ko-KR" b="1" dirty="0">
              <a:solidFill>
                <a:srgbClr val="333333"/>
              </a:solidFill>
              <a:latin typeface="Noto Sans KR"/>
            </a:endParaRPr>
          </a:p>
          <a:p>
            <a:pPr algn="l" latinLnBrk="1">
              <a:buFont typeface="+mj-lt"/>
              <a:buAutoNum type="arabicPeriod"/>
            </a:pPr>
            <a:r>
              <a:rPr lang="ko-KR" altLang="en-US" sz="1800" b="0" i="0" dirty="0">
                <a:solidFill>
                  <a:srgbClr val="333333"/>
                </a:solidFill>
                <a:effectLst/>
                <a:latin typeface="Noto Sans KR"/>
              </a:rPr>
              <a:t>학습용 이미지</a:t>
            </a:r>
            <a:r>
              <a:rPr lang="en-US" altLang="ko-KR" sz="1800" b="0" i="0" dirty="0">
                <a:solidFill>
                  <a:srgbClr val="333333"/>
                </a:solidFill>
                <a:effectLst/>
                <a:latin typeface="Noto Sans KR"/>
              </a:rPr>
              <a:t>(</a:t>
            </a:r>
            <a:r>
              <a:rPr lang="ko-KR" altLang="en-US" sz="1800" b="0" i="0" dirty="0">
                <a:solidFill>
                  <a:srgbClr val="333333"/>
                </a:solidFill>
                <a:effectLst/>
                <a:latin typeface="Noto Sans KR"/>
              </a:rPr>
              <a:t>예</a:t>
            </a:r>
            <a:r>
              <a:rPr lang="en-US" altLang="ko-KR" sz="1800" b="0" i="0" dirty="0">
                <a:solidFill>
                  <a:srgbClr val="333333"/>
                </a:solidFill>
                <a:effectLst/>
                <a:latin typeface="Noto Sans KR"/>
              </a:rPr>
              <a:t>: </a:t>
            </a:r>
            <a:r>
              <a:rPr lang="ko-KR" altLang="en-US" sz="1800" b="0" i="0" dirty="0">
                <a:solidFill>
                  <a:srgbClr val="333333"/>
                </a:solidFill>
                <a:effectLst/>
                <a:latin typeface="Noto Sans KR"/>
              </a:rPr>
              <a:t>고양이 이미지</a:t>
            </a:r>
            <a:r>
              <a:rPr lang="en-US" altLang="ko-KR" sz="1800" b="0" i="0" dirty="0">
                <a:solidFill>
                  <a:srgbClr val="333333"/>
                </a:solidFill>
                <a:effectLst/>
                <a:latin typeface="Noto Sans KR"/>
              </a:rPr>
              <a:t>)</a:t>
            </a:r>
            <a:r>
              <a:rPr lang="ko-KR" altLang="en-US" sz="1800" b="0" i="0" dirty="0">
                <a:solidFill>
                  <a:srgbClr val="333333"/>
                </a:solidFill>
                <a:effectLst/>
                <a:latin typeface="Noto Sans KR"/>
              </a:rPr>
              <a:t>를 선택한다</a:t>
            </a:r>
            <a:r>
              <a:rPr lang="en-US" altLang="ko-KR" sz="1800" b="0" i="0" dirty="0">
                <a:solidFill>
                  <a:srgbClr val="333333"/>
                </a:solidFill>
                <a:effectLst/>
                <a:latin typeface="Noto Sans KR"/>
              </a:rPr>
              <a:t>.</a:t>
            </a:r>
          </a:p>
          <a:p>
            <a:pPr algn="l" latinLnBrk="1">
              <a:buFont typeface="+mj-lt"/>
              <a:buAutoNum type="arabicPeriod"/>
            </a:pPr>
            <a:r>
              <a:rPr lang="ko-KR" altLang="en-US" sz="1800" b="0" i="0" dirty="0">
                <a:solidFill>
                  <a:srgbClr val="333333"/>
                </a:solidFill>
                <a:effectLst/>
                <a:latin typeface="Noto Sans KR"/>
              </a:rPr>
              <a:t>무작위 잡음 이미지를 생성한다</a:t>
            </a:r>
            <a:r>
              <a:rPr lang="en-US" altLang="ko-KR" sz="1800" b="0" i="0" dirty="0">
                <a:solidFill>
                  <a:srgbClr val="333333"/>
                </a:solidFill>
                <a:effectLst/>
                <a:latin typeface="Noto Sans KR"/>
              </a:rPr>
              <a:t>.</a:t>
            </a:r>
          </a:p>
          <a:p>
            <a:pPr algn="l" latinLnBrk="1">
              <a:buFont typeface="+mj-lt"/>
              <a:buAutoNum type="arabicPeriod"/>
            </a:pPr>
            <a:r>
              <a:rPr lang="ko-KR" altLang="en-US" sz="1800" b="0" i="0" dirty="0">
                <a:solidFill>
                  <a:srgbClr val="333333"/>
                </a:solidFill>
                <a:effectLst/>
                <a:latin typeface="Noto Sans KR"/>
              </a:rPr>
              <a:t>학습용 이미지에 정해진 단계만큼 무작위 잡음 이미지를 추가하여 손상시킨다</a:t>
            </a:r>
            <a:r>
              <a:rPr lang="en-US" altLang="ko-KR" sz="1800" b="0" i="0" dirty="0">
                <a:solidFill>
                  <a:srgbClr val="333333"/>
                </a:solidFill>
                <a:effectLst/>
                <a:latin typeface="Noto Sans KR"/>
              </a:rPr>
              <a:t>.</a:t>
            </a:r>
          </a:p>
          <a:p>
            <a:pPr algn="l" latinLnBrk="1">
              <a:buFont typeface="+mj-lt"/>
              <a:buAutoNum type="arabicPeriod"/>
            </a:pPr>
            <a:r>
              <a:rPr lang="ko-KR" altLang="en-US" sz="1800" b="0" i="0" dirty="0">
                <a:solidFill>
                  <a:srgbClr val="333333"/>
                </a:solidFill>
                <a:effectLst/>
                <a:latin typeface="Noto Sans KR"/>
              </a:rPr>
              <a:t>잡음 예측기에게 잡음 </a:t>
            </a:r>
            <a:r>
              <a:rPr lang="ko-KR" altLang="en-US" sz="1800" b="0" i="0" dirty="0" err="1">
                <a:solidFill>
                  <a:srgbClr val="333333"/>
                </a:solidFill>
                <a:effectLst/>
                <a:latin typeface="Noto Sans KR"/>
              </a:rPr>
              <a:t>추가량을</a:t>
            </a:r>
            <a:r>
              <a:rPr lang="ko-KR" altLang="en-US" sz="1800" b="0" i="0" dirty="0">
                <a:solidFill>
                  <a:srgbClr val="333333"/>
                </a:solidFill>
                <a:effectLst/>
                <a:latin typeface="Noto Sans KR"/>
              </a:rPr>
              <a:t> 학습시킨다</a:t>
            </a:r>
            <a:r>
              <a:rPr lang="en-US" altLang="ko-KR" sz="1800" b="0" i="0" dirty="0">
                <a:solidFill>
                  <a:srgbClr val="333333"/>
                </a:solidFill>
                <a:effectLst/>
                <a:latin typeface="Noto Sans KR"/>
              </a:rPr>
              <a:t>. </a:t>
            </a:r>
            <a:r>
              <a:rPr lang="ko-KR" altLang="en-US" sz="1800" b="0" i="0" dirty="0">
                <a:solidFill>
                  <a:srgbClr val="333333"/>
                </a:solidFill>
                <a:effectLst/>
                <a:latin typeface="Noto Sans KR"/>
              </a:rPr>
              <a:t>가중치를 조정하고 정답을 보여주는 방식으로 작업이 수행된다</a:t>
            </a:r>
            <a:r>
              <a:rPr lang="en-US" altLang="ko-KR" sz="1800" b="0" i="0" dirty="0">
                <a:solidFill>
                  <a:srgbClr val="333333"/>
                </a:solidFill>
                <a:effectLst/>
                <a:latin typeface="Noto Sans KR"/>
              </a:rPr>
              <a:t>.</a:t>
            </a:r>
          </a:p>
          <a:p>
            <a:pPr marL="0" indent="0">
              <a:buNone/>
            </a:pP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8488504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794855-2D09-66CE-E721-01C234317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학습방법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72FA707-2329-AED5-F2F0-3C3015AE32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0871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400" b="0" i="0" dirty="0">
                <a:solidFill>
                  <a:srgbClr val="555555"/>
                </a:solidFill>
                <a:effectLst/>
                <a:latin typeface="Noto Sans KR"/>
              </a:rPr>
              <a:t>이렇게 학습이 이루어지면</a:t>
            </a:r>
            <a:r>
              <a:rPr lang="en-US" altLang="ko-KR" sz="2400" b="0" i="0" dirty="0">
                <a:solidFill>
                  <a:srgbClr val="555555"/>
                </a:solidFill>
                <a:effectLst/>
                <a:latin typeface="Noto Sans KR"/>
              </a:rPr>
              <a:t>, </a:t>
            </a:r>
            <a:r>
              <a:rPr lang="ko-KR" altLang="en-US" sz="2400" b="0" i="0" dirty="0">
                <a:solidFill>
                  <a:srgbClr val="555555"/>
                </a:solidFill>
                <a:effectLst/>
                <a:latin typeface="Noto Sans KR"/>
              </a:rPr>
              <a:t>이미지에 추가된 잡음을 예측할 수 있는 잡음 </a:t>
            </a:r>
            <a:r>
              <a:rPr lang="ko-KR" altLang="en-US" sz="2400" b="0" i="0" dirty="0" err="1">
                <a:solidFill>
                  <a:srgbClr val="555555"/>
                </a:solidFill>
                <a:effectLst/>
                <a:latin typeface="Noto Sans KR"/>
              </a:rPr>
              <a:t>예측기</a:t>
            </a:r>
            <a:r>
              <a:rPr lang="en-US" altLang="ko-KR" sz="2400" b="0" i="0" dirty="0">
                <a:solidFill>
                  <a:srgbClr val="555555"/>
                </a:solidFill>
                <a:effectLst/>
                <a:latin typeface="Noto Sans KR"/>
              </a:rPr>
              <a:t>(noise predictor)</a:t>
            </a:r>
            <a:r>
              <a:rPr lang="ko-KR" altLang="en-US" sz="2400" b="0" i="0" dirty="0">
                <a:solidFill>
                  <a:srgbClr val="555555"/>
                </a:solidFill>
                <a:effectLst/>
                <a:latin typeface="Noto Sans KR"/>
              </a:rPr>
              <a:t>를 확보하게 됩니다</a:t>
            </a:r>
            <a:r>
              <a:rPr lang="en-US" altLang="ko-KR" sz="2400" b="0" i="0" dirty="0">
                <a:solidFill>
                  <a:srgbClr val="555555"/>
                </a:solidFill>
                <a:effectLst/>
                <a:latin typeface="Noto Sans KR"/>
              </a:rPr>
              <a:t>. </a:t>
            </a:r>
            <a:r>
              <a:rPr lang="ko-KR" altLang="en-US" sz="2400" b="0" i="0" dirty="0">
                <a:solidFill>
                  <a:srgbClr val="555555"/>
                </a:solidFill>
                <a:effectLst/>
                <a:latin typeface="Noto Sans KR"/>
              </a:rPr>
              <a:t>이 잡음 예측기를 역방향 확산 프로세스에서 사용하여 이미지를 복원하게 됩니다</a:t>
            </a:r>
            <a:r>
              <a:rPr lang="en-US" altLang="ko-KR" sz="2400" b="0" i="0" dirty="0">
                <a:solidFill>
                  <a:srgbClr val="555555"/>
                </a:solidFill>
                <a:effectLst/>
                <a:latin typeface="Noto Sans KR"/>
              </a:rPr>
              <a:t>.</a:t>
            </a:r>
            <a:endParaRPr lang="ko-KR" altLang="en-US" sz="2400" dirty="0"/>
          </a:p>
        </p:txBody>
      </p:sp>
      <p:pic>
        <p:nvPicPr>
          <p:cNvPr id="2052" name="Picture 4" descr="각 단계마다 잡음이 추가된다. 잡음 예측기는 총 잡음을 추정한다.">
            <a:extLst>
              <a:ext uri="{FF2B5EF4-FFF2-40B4-BE49-F238E27FC236}">
                <a16:creationId xmlns:a16="http://schemas.microsoft.com/office/drawing/2014/main" id="{4009AB1A-1663-A345-FE41-F4058FEF44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325" y="2525141"/>
            <a:ext cx="7143750" cy="4086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78860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794855-2D09-66CE-E721-01C234317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학습방법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72FA707-2329-AED5-F2F0-3C3015AE32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0871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400" b="0" i="0" dirty="0">
                <a:solidFill>
                  <a:srgbClr val="555555"/>
                </a:solidFill>
                <a:effectLst/>
                <a:latin typeface="Noto Sans KR"/>
              </a:rPr>
              <a:t>먼저 완전한 잡음 이미지를 생성하고</a:t>
            </a:r>
            <a:r>
              <a:rPr lang="en-US" altLang="ko-KR" sz="2400" b="0" i="0" dirty="0">
                <a:solidFill>
                  <a:srgbClr val="555555"/>
                </a:solidFill>
                <a:effectLst/>
                <a:latin typeface="Noto Sans KR"/>
              </a:rPr>
              <a:t>, </a:t>
            </a:r>
            <a:r>
              <a:rPr lang="ko-KR" altLang="en-US" sz="2400" b="0" i="0" dirty="0">
                <a:solidFill>
                  <a:srgbClr val="555555"/>
                </a:solidFill>
                <a:effectLst/>
                <a:latin typeface="Noto Sans KR"/>
              </a:rPr>
              <a:t>잡음 </a:t>
            </a:r>
            <a:r>
              <a:rPr lang="ko-KR" altLang="en-US" sz="2400" b="0" i="0" dirty="0" err="1">
                <a:solidFill>
                  <a:srgbClr val="555555"/>
                </a:solidFill>
                <a:effectLst/>
                <a:latin typeface="Noto Sans KR"/>
              </a:rPr>
              <a:t>예측기</a:t>
            </a:r>
            <a:r>
              <a:rPr lang="en-US" altLang="ko-KR" sz="2400" b="0" i="0" dirty="0">
                <a:solidFill>
                  <a:srgbClr val="555555"/>
                </a:solidFill>
                <a:effectLst/>
                <a:latin typeface="Noto Sans KR"/>
              </a:rPr>
              <a:t>(noise predictor)</a:t>
            </a:r>
            <a:r>
              <a:rPr lang="ko-KR" altLang="en-US" sz="2400" b="0" i="0" dirty="0">
                <a:solidFill>
                  <a:srgbClr val="555555"/>
                </a:solidFill>
                <a:effectLst/>
                <a:latin typeface="Noto Sans KR"/>
              </a:rPr>
              <a:t>에게 이 이미지에 잡음이 얼마나 포함되었는지 질문을 던집니다</a:t>
            </a:r>
            <a:r>
              <a:rPr lang="en-US" altLang="ko-KR" sz="2400" b="0" i="0" dirty="0">
                <a:solidFill>
                  <a:srgbClr val="555555"/>
                </a:solidFill>
                <a:effectLst/>
                <a:latin typeface="Noto Sans KR"/>
              </a:rPr>
              <a:t>. </a:t>
            </a:r>
            <a:r>
              <a:rPr lang="ko-KR" altLang="en-US" sz="2400" b="0" i="0" dirty="0">
                <a:solidFill>
                  <a:srgbClr val="555555"/>
                </a:solidFill>
                <a:effectLst/>
                <a:latin typeface="Noto Sans KR"/>
              </a:rPr>
              <a:t>잡음 예측기가 반환한 예측 잡음을 원래의 잡음 이미지에서 제거합니다</a:t>
            </a:r>
            <a:r>
              <a:rPr lang="en-US" altLang="ko-KR" sz="2400" b="0" i="0" dirty="0">
                <a:solidFill>
                  <a:srgbClr val="555555"/>
                </a:solidFill>
                <a:effectLst/>
                <a:latin typeface="Noto Sans KR"/>
              </a:rPr>
              <a:t>(</a:t>
            </a:r>
            <a:r>
              <a:rPr lang="en-US" altLang="ko-KR" sz="2400" b="0" i="0" dirty="0" err="1">
                <a:solidFill>
                  <a:srgbClr val="555555"/>
                </a:solidFill>
                <a:effectLst/>
                <a:latin typeface="Noto Sans KR"/>
              </a:rPr>
              <a:t>substract</a:t>
            </a:r>
            <a:r>
              <a:rPr lang="en-US" altLang="ko-KR" sz="2400" b="0" i="0" dirty="0">
                <a:solidFill>
                  <a:srgbClr val="555555"/>
                </a:solidFill>
                <a:effectLst/>
                <a:latin typeface="Noto Sans KR"/>
              </a:rPr>
              <a:t>). </a:t>
            </a:r>
            <a:r>
              <a:rPr lang="ko-KR" altLang="en-US" sz="2400" b="0" i="0" dirty="0">
                <a:solidFill>
                  <a:srgbClr val="555555"/>
                </a:solidFill>
                <a:effectLst/>
                <a:latin typeface="Noto Sans KR"/>
              </a:rPr>
              <a:t>이렇게 생성된 이미지에서 다시 잡음 예측기에게 예측을 시키고</a:t>
            </a:r>
            <a:r>
              <a:rPr lang="en-US" altLang="ko-KR" sz="2400" b="0" i="0" dirty="0">
                <a:solidFill>
                  <a:srgbClr val="555555"/>
                </a:solidFill>
                <a:effectLst/>
                <a:latin typeface="Noto Sans KR"/>
              </a:rPr>
              <a:t>, </a:t>
            </a:r>
            <a:r>
              <a:rPr lang="ko-KR" altLang="en-US" sz="2400" b="0" i="0" dirty="0">
                <a:solidFill>
                  <a:srgbClr val="555555"/>
                </a:solidFill>
                <a:effectLst/>
                <a:latin typeface="Noto Sans KR"/>
              </a:rPr>
              <a:t>이로부터 새로운 이미지를 생성합니다</a:t>
            </a:r>
            <a:r>
              <a:rPr lang="en-US" altLang="ko-KR" sz="2400" b="0" i="0" dirty="0">
                <a:solidFill>
                  <a:srgbClr val="555555"/>
                </a:solidFill>
                <a:effectLst/>
                <a:latin typeface="Noto Sans KR"/>
              </a:rPr>
              <a:t>. </a:t>
            </a:r>
            <a:r>
              <a:rPr lang="ko-KR" altLang="en-US" sz="2400" b="0" i="0" dirty="0">
                <a:solidFill>
                  <a:srgbClr val="555555"/>
                </a:solidFill>
                <a:effectLst/>
                <a:latin typeface="Noto Sans KR"/>
              </a:rPr>
              <a:t>이러한 방식을 몇 번 반복하면 최종적으로 고양이나 강아지 이미지 중 하나를 얻게 되는 것입니다</a:t>
            </a:r>
            <a:r>
              <a:rPr lang="en-US" altLang="ko-KR" sz="2400" b="0" i="0" dirty="0">
                <a:solidFill>
                  <a:srgbClr val="555555"/>
                </a:solidFill>
                <a:effectLst/>
                <a:latin typeface="Noto Sans KR"/>
              </a:rPr>
              <a:t>.</a:t>
            </a:r>
            <a:endParaRPr lang="ko-KR" altLang="en-US" sz="2400" dirty="0"/>
          </a:p>
        </p:txBody>
      </p:sp>
      <p:pic>
        <p:nvPicPr>
          <p:cNvPr id="3074" name="Picture 2" descr="역방향 확산은 이미지에서 예측된 잡음을 순차적으로 제거한다.">
            <a:extLst>
              <a:ext uri="{FF2B5EF4-FFF2-40B4-BE49-F238E27FC236}">
                <a16:creationId xmlns:a16="http://schemas.microsoft.com/office/drawing/2014/main" id="{449B561A-2C09-BD94-75D9-731C31A5E3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318" y="3592239"/>
            <a:ext cx="8686720" cy="3231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18533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5C8451-068E-45BD-C738-BCF4FFB0A6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4000" b="1" dirty="0"/>
              <a:t>여기까지는 가장 기본적인 </a:t>
            </a:r>
            <a:r>
              <a:rPr lang="ko-KR" altLang="en-US" sz="4000" b="1" dirty="0" err="1"/>
              <a:t>개념이였습니다</a:t>
            </a:r>
            <a:r>
              <a:rPr lang="en-US" altLang="ko-KR" sz="4000" b="1" dirty="0"/>
              <a:t>.</a:t>
            </a:r>
            <a:endParaRPr lang="ko-KR" altLang="en-US" sz="4000" b="1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B253C2D-EE98-1D15-D7A8-D19D6A8B76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8530" y="1484967"/>
            <a:ext cx="10515600" cy="4351338"/>
          </a:xfrm>
        </p:spPr>
        <p:txBody>
          <a:bodyPr/>
          <a:lstStyle/>
          <a:p>
            <a:r>
              <a:rPr lang="en-US" altLang="ko-KR" dirty="0"/>
              <a:t> </a:t>
            </a:r>
            <a:r>
              <a:rPr lang="ko-KR" altLang="en-US" dirty="0"/>
              <a:t>이제 학습을 시켜보도록 하겠습니다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우선 학습데이터로 베이스 기타를 데이터에 넣어                 학습시켜 보겠습니다</a:t>
            </a:r>
            <a:r>
              <a:rPr lang="en-US" altLang="ko-KR" dirty="0"/>
              <a:t>.</a:t>
            </a:r>
            <a:r>
              <a:rPr lang="ko-KR" altLang="en-US" dirty="0"/>
              <a:t>              </a:t>
            </a:r>
            <a:endParaRPr lang="en-US" altLang="ko-KR" dirty="0"/>
          </a:p>
          <a:p>
            <a:endParaRPr lang="en-US" altLang="ko-KR" dirty="0"/>
          </a:p>
          <a:p>
            <a:pPr lvl="8"/>
            <a:r>
              <a:rPr lang="en-US" altLang="ko-KR" dirty="0"/>
              <a:t>           </a:t>
            </a:r>
            <a:r>
              <a:rPr lang="ko-KR" altLang="en-US" dirty="0"/>
              <a:t>예 예시 이미지</a:t>
            </a:r>
          </a:p>
        </p:txBody>
      </p:sp>
      <p:pic>
        <p:nvPicPr>
          <p:cNvPr id="4098" name="Picture 2" descr="뮤지션마켓 : 헥스 기타 B100M S/SG 베이스 기타">
            <a:extLst>
              <a:ext uri="{FF2B5EF4-FFF2-40B4-BE49-F238E27FC236}">
                <a16:creationId xmlns:a16="http://schemas.microsoft.com/office/drawing/2014/main" id="{3FA537C6-7C2A-0E03-50DD-02E1E8905F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065651"/>
            <a:ext cx="3097306" cy="3097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베이스 기타 - 주식회사 고퍼우드">
            <a:extLst>
              <a:ext uri="{FF2B5EF4-FFF2-40B4-BE49-F238E27FC236}">
                <a16:creationId xmlns:a16="http://schemas.microsoft.com/office/drawing/2014/main" id="{A41BCE1A-6D52-2D78-DB3F-073A93018C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5286" y="3207496"/>
            <a:ext cx="2810714" cy="2810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88642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A4E9F2-AA9F-871F-7417-DD32012A2E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/>
              <a:t>우선 학습시키지 않고 </a:t>
            </a:r>
            <a:r>
              <a:rPr lang="en-US" altLang="ko-KR" sz="3200" dirty="0"/>
              <a:t>bass</a:t>
            </a:r>
            <a:r>
              <a:rPr lang="ko-KR" altLang="en-US" sz="3200" dirty="0"/>
              <a:t>를 검색했습니다</a:t>
            </a:r>
            <a:r>
              <a:rPr lang="en-US" altLang="ko-KR" sz="3200" dirty="0"/>
              <a:t>.</a:t>
            </a:r>
            <a:endParaRPr lang="ko-KR" altLang="en-US" sz="32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6878E44-7E25-8FD1-E4AA-B30C3E8B799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363" y="2298358"/>
            <a:ext cx="5670413" cy="3720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2DC0136-04B1-3718-5FEC-6DEACF598861}"/>
              </a:ext>
            </a:extLst>
          </p:cNvPr>
          <p:cNvSpPr txBox="1"/>
          <p:nvPr/>
        </p:nvSpPr>
        <p:spPr>
          <a:xfrm>
            <a:off x="909681" y="1809857"/>
            <a:ext cx="6676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베이스기타가 학습되지 않아서 생선 </a:t>
            </a:r>
            <a:r>
              <a:rPr lang="ko-KR" altLang="en-US" dirty="0" err="1"/>
              <a:t>배스</a:t>
            </a:r>
            <a:r>
              <a:rPr lang="ko-KR" altLang="en-US" dirty="0"/>
              <a:t> 이미지가 나왔습니다</a:t>
            </a:r>
          </a:p>
        </p:txBody>
      </p:sp>
    </p:spTree>
    <p:extLst>
      <p:ext uri="{BB962C8B-B14F-4D97-AF65-F5344CB8AC3E}">
        <p14:creationId xmlns:p14="http://schemas.microsoft.com/office/powerpoint/2010/main" val="25475682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AD974D-0D7E-C698-A9A6-B6D5C1BC15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/>
              <a:t>입력을 </a:t>
            </a:r>
            <a:r>
              <a:rPr lang="en-US" altLang="ko-KR" sz="2000" dirty="0"/>
              <a:t>bass guitar</a:t>
            </a:r>
            <a:r>
              <a:rPr lang="ko-KR" altLang="en-US" sz="2000" dirty="0"/>
              <a:t>라고 입력 후 학습을 여러 번 시키니 정확도가 올라갔습니다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90BFD97-2F74-C270-0220-4C93B19544A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0511" y="2405303"/>
            <a:ext cx="3658921" cy="3702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7A9D2DD4-C3EF-16C6-EC66-D5F986FAEB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405303"/>
            <a:ext cx="3941026" cy="3684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6">
            <a:extLst>
              <a:ext uri="{FF2B5EF4-FFF2-40B4-BE49-F238E27FC236}">
                <a16:creationId xmlns:a16="http://schemas.microsoft.com/office/drawing/2014/main" id="{A6341E20-1A59-1D74-4DED-2F4534025A4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B426C588-8B1A-5A4C-E40B-77AB995AEF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0717" y="2386566"/>
            <a:ext cx="3267165" cy="3702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D800729-FC0B-D296-EFB2-10738784C26F}"/>
              </a:ext>
            </a:extLst>
          </p:cNvPr>
          <p:cNvSpPr txBox="1"/>
          <p:nvPr/>
        </p:nvSpPr>
        <p:spPr>
          <a:xfrm>
            <a:off x="839821" y="1938000"/>
            <a:ext cx="7369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확실히 </a:t>
            </a:r>
            <a:r>
              <a:rPr lang="ko-KR" altLang="en-US" dirty="0" err="1"/>
              <a:t>원본이미지와</a:t>
            </a:r>
            <a:r>
              <a:rPr lang="ko-KR" altLang="en-US" dirty="0"/>
              <a:t> 비슷한 모습의 베이스기타 이미지가 출력되었다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974919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6527</TotalTime>
  <Words>437</Words>
  <Application>Microsoft Office PowerPoint</Application>
  <PresentationFormat>와이드스크린</PresentationFormat>
  <Paragraphs>55</Paragraphs>
  <Slides>16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3" baseType="lpstr">
      <vt:lpstr>Google Sans</vt:lpstr>
      <vt:lpstr>Noto Sans KR</vt:lpstr>
      <vt:lpstr>sohne</vt:lpstr>
      <vt:lpstr>Söhne</vt:lpstr>
      <vt:lpstr>맑은 고딕</vt:lpstr>
      <vt:lpstr>Arial</vt:lpstr>
      <vt:lpstr>Office 테마</vt:lpstr>
      <vt:lpstr>Stable Diffusion Model 유진호</vt:lpstr>
      <vt:lpstr>Stable Diffusion Model이란?</vt:lpstr>
      <vt:lpstr>Stable Diffusion</vt:lpstr>
      <vt:lpstr>학습방법</vt:lpstr>
      <vt:lpstr>학습방법</vt:lpstr>
      <vt:lpstr>학습방법</vt:lpstr>
      <vt:lpstr>여기까지는 가장 기본적인 개념이였습니다.</vt:lpstr>
      <vt:lpstr>우선 학습시키지 않고 bass를 검색했습니다.</vt:lpstr>
      <vt:lpstr>입력을 bass guitar라고 입력 후 학습을 여러 번 시키니 정확도가 올라갔습니다.</vt:lpstr>
      <vt:lpstr>이번에는 사람과 함께 출력시켜 보았습니다</vt:lpstr>
      <vt:lpstr>고양이와도 출력시켜보았다</vt:lpstr>
      <vt:lpstr>하지만 고양이와 출력 시켰을 때 고양이가 기타치는 사람과 합쳐져 이상한 이미지가 되기도 했습니다.</vt:lpstr>
      <vt:lpstr>특정 장소에 있게 출력하여 보기도 했는데 이불의 주름등의 세세한 부분도 잘 출력이 되었습니다.</vt:lpstr>
      <vt:lpstr>추가로 사람도 출력해 보았다.</vt:lpstr>
      <vt:lpstr>출력된 사람이미지</vt:lpstr>
      <vt:lpstr>                       끝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Stable Diffusion Model</dc:title>
  <dc:creator>진호 유</dc:creator>
  <cp:lastModifiedBy>진호 유</cp:lastModifiedBy>
  <cp:revision>2</cp:revision>
  <dcterms:created xsi:type="dcterms:W3CDTF">2023-09-01T15:29:11Z</dcterms:created>
  <dcterms:modified xsi:type="dcterms:W3CDTF">2023-10-06T15:37:57Z</dcterms:modified>
</cp:coreProperties>
</file>